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3C4-0B7E-4699-9A8D-F89266548DE2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AB5A-BF50-403D-BE23-3BFD5326F5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290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3C4-0B7E-4699-9A8D-F89266548DE2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AB5A-BF50-403D-BE23-3BFD5326F5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453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3C4-0B7E-4699-9A8D-F89266548DE2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AB5A-BF50-403D-BE23-3BFD5326F5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29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3C4-0B7E-4699-9A8D-F89266548DE2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AB5A-BF50-403D-BE23-3BFD5326F5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951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3C4-0B7E-4699-9A8D-F89266548DE2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AB5A-BF50-403D-BE23-3BFD5326F5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046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3C4-0B7E-4699-9A8D-F89266548DE2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AB5A-BF50-403D-BE23-3BFD5326F5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863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3C4-0B7E-4699-9A8D-F89266548DE2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AB5A-BF50-403D-BE23-3BFD5326F5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232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3C4-0B7E-4699-9A8D-F89266548DE2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AB5A-BF50-403D-BE23-3BFD5326F5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129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3C4-0B7E-4699-9A8D-F89266548DE2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AB5A-BF50-403D-BE23-3BFD5326F5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420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3C4-0B7E-4699-9A8D-F89266548DE2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AB5A-BF50-403D-BE23-3BFD5326F5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19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43C4-0B7E-4699-9A8D-F89266548DE2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AB5A-BF50-403D-BE23-3BFD5326F5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644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B43C4-0B7E-4699-9A8D-F89266548DE2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2AB5A-BF50-403D-BE23-3BFD5326F5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353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lumenlearning.com/suny-ap2/chapter/the-stomach/" TargetMode="External"/><Relationship Id="rId2" Type="http://schemas.openxmlformats.org/officeDocument/2006/relationships/hyperlink" Target="https://www.slideserve.com/orly/animal-nutri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  <a:cs typeface="Arial" panose="020B0604020202020204" pitchFamily="34" charset="0"/>
                <a:sym typeface="Arial" panose="020B0604020202020204" pitchFamily="34" charset="0"/>
              </a:rPr>
              <a:t>STOMACH</a:t>
            </a:r>
            <a:r>
              <a:rPr lang="en-US" altLang="zh-CN" smtClean="0">
                <a:ea typeface="SimSun" panose="02010600030101010101" pitchFamily="2" charset="-122"/>
                <a:cs typeface="Arial" panose="020B0604020202020204" pitchFamily="34" charset="0"/>
              </a:rPr>
              <a:t/>
            </a:r>
            <a:br>
              <a:rPr lang="en-US" altLang="zh-CN" smtClean="0"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US" altLang="zh-CN" smtClean="0"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219" name="Subtit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zh-CN">
                <a:latin typeface="Times New Roman" panose="02020603050405020304" pitchFamily="18" charset="0"/>
                <a:cs typeface="Arial" panose="020B0604020202020204" pitchFamily="34" charset="0"/>
              </a:rPr>
              <a:t>Dr Reshmy K.R</a:t>
            </a:r>
          </a:p>
          <a:p>
            <a:pPr>
              <a:defRPr/>
            </a:pPr>
            <a:r>
              <a:rPr lang="en-US" altLang="zh-CN">
                <a:latin typeface="Times New Roman" panose="02020603050405020304" pitchFamily="18" charset="0"/>
                <a:cs typeface="Arial" panose="020B0604020202020204" pitchFamily="34" charset="0"/>
              </a:rPr>
              <a:t>Professor</a:t>
            </a:r>
          </a:p>
          <a:p>
            <a:pPr>
              <a:defRPr/>
            </a:pPr>
            <a:r>
              <a:rPr lang="en-US" altLang="zh-CN">
                <a:latin typeface="Times New Roman" panose="02020603050405020304" pitchFamily="18" charset="0"/>
                <a:cs typeface="Arial" panose="020B0604020202020204" pitchFamily="34" charset="0"/>
              </a:rPr>
              <a:t>Dept.of Physiology</a:t>
            </a:r>
          </a:p>
          <a:p>
            <a:pPr>
              <a:defRPr/>
            </a:pPr>
            <a:r>
              <a:rPr lang="en-US" altLang="zh-CN">
                <a:latin typeface="Times New Roman" panose="02020603050405020304" pitchFamily="18" charset="0"/>
                <a:cs typeface="Arial" panose="020B0604020202020204" pitchFamily="34" charset="0"/>
              </a:rPr>
              <a:t>SKHMC</a:t>
            </a:r>
          </a:p>
        </p:txBody>
      </p:sp>
    </p:spTree>
    <p:extLst>
      <p:ext uri="{BB962C8B-B14F-4D97-AF65-F5344CB8AC3E}">
        <p14:creationId xmlns:p14="http://schemas.microsoft.com/office/powerpoint/2010/main" val="27853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1267" name="Picture 2" descr="41 lecture presen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9139"/>
            <a:ext cx="914400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105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  <a:cs typeface="Arial" panose="020B0604020202020204" pitchFamily="34" charset="0"/>
              </a:rPr>
              <a:t>Functions of stomach</a:t>
            </a:r>
          </a:p>
        </p:txBody>
      </p:sp>
      <p:sp>
        <p:nvSpPr>
          <p:cNvPr id="12291" name="Content Placeholder 5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mtClean="0">
                <a:cs typeface="Arial" panose="020B0604020202020204" pitchFamily="34" charset="0"/>
              </a:rPr>
              <a:t> </a:t>
            </a:r>
            <a:r>
              <a:rPr lang="en-US" altLang="zh-CN">
                <a:latin typeface="Times New Roman" panose="02020603050405020304" pitchFamily="18" charset="0"/>
                <a:cs typeface="Arial" panose="020B0604020202020204" pitchFamily="34" charset="0"/>
              </a:rPr>
              <a:t>Storage function</a:t>
            </a:r>
          </a:p>
          <a:p>
            <a:r>
              <a:rPr lang="en-US" altLang="zh-CN">
                <a:latin typeface="Times New Roman" panose="02020603050405020304" pitchFamily="18" charset="0"/>
                <a:cs typeface="Arial" panose="020B0604020202020204" pitchFamily="34" charset="0"/>
              </a:rPr>
              <a:t> Mechanical function</a:t>
            </a:r>
          </a:p>
          <a:p>
            <a:r>
              <a:rPr lang="en-US" altLang="zh-CN">
                <a:latin typeface="Times New Roman" panose="02020603050405020304" pitchFamily="18" charset="0"/>
                <a:cs typeface="Arial" panose="020B0604020202020204" pitchFamily="34" charset="0"/>
              </a:rPr>
              <a:t> Digestive function</a:t>
            </a:r>
          </a:p>
          <a:p>
            <a:r>
              <a:rPr lang="en-US" altLang="zh-CN">
                <a:latin typeface="Times New Roman" panose="02020603050405020304" pitchFamily="18" charset="0"/>
                <a:cs typeface="Arial" panose="020B0604020202020204" pitchFamily="34" charset="0"/>
              </a:rPr>
              <a:t> Protective function</a:t>
            </a:r>
          </a:p>
          <a:p>
            <a:r>
              <a:rPr lang="en-US" altLang="zh-CN">
                <a:latin typeface="Times New Roman" panose="02020603050405020304" pitchFamily="18" charset="0"/>
                <a:cs typeface="Arial" panose="020B0604020202020204" pitchFamily="34" charset="0"/>
              </a:rPr>
              <a:t> Hemopoietic function</a:t>
            </a:r>
          </a:p>
          <a:p>
            <a:r>
              <a:rPr lang="en-US" altLang="zh-CN">
                <a:latin typeface="Times New Roman" panose="02020603050405020304" pitchFamily="18" charset="0"/>
                <a:cs typeface="Arial" panose="020B0604020202020204" pitchFamily="34" charset="0"/>
              </a:rPr>
              <a:t> Excretory function</a:t>
            </a:r>
          </a:p>
          <a:p>
            <a:endParaRPr lang="en-US" altLang="zh-CN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25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  <a:cs typeface="Arial" panose="020B0604020202020204" pitchFamily="34" charset="0"/>
              </a:rPr>
              <a:t>properties &amp; composition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Gastric Juice is the mixture of secretions from different glands of the stomach</a:t>
            </a:r>
          </a:p>
          <a:p>
            <a:pPr>
              <a:buNone/>
              <a:defRPr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                           </a:t>
            </a:r>
            <a:r>
              <a:rPr lang="en-US" altLang="zh-CN" sz="2000" b="1">
                <a:latin typeface="Times New Roman" panose="02020603050405020304" pitchFamily="18" charset="0"/>
                <a:cs typeface="Arial" panose="020B0604020202020204" pitchFamily="34" charset="0"/>
              </a:rPr>
              <a:t>                               Properties</a:t>
            </a:r>
          </a:p>
          <a:p>
            <a:pPr>
              <a:defRPr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volume -1200-1500ml</a:t>
            </a:r>
          </a:p>
          <a:p>
            <a:pPr>
              <a:defRPr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reaction highly acidic</a:t>
            </a:r>
          </a:p>
          <a:p>
            <a:pPr>
              <a:defRPr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pH- 0.9-1.2 due to the presence of Hcl</a:t>
            </a:r>
          </a:p>
          <a:p>
            <a:pPr>
              <a:defRPr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Sp.g-1.002-1.004</a:t>
            </a:r>
          </a:p>
          <a:p>
            <a:pPr>
              <a:defRPr/>
            </a:pPr>
            <a:endParaRPr lang="en-US" altLang="zh-CN" sz="20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None/>
              <a:defRPr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                                  </a:t>
            </a:r>
            <a:r>
              <a:rPr lang="en-US" altLang="zh-CN" sz="2000" b="1">
                <a:latin typeface="Times New Roman" panose="02020603050405020304" pitchFamily="18" charset="0"/>
                <a:cs typeface="Arial" panose="020B0604020202020204" pitchFamily="34" charset="0"/>
              </a:rPr>
              <a:t>                    </a:t>
            </a:r>
            <a:endParaRPr lang="en-US" altLang="zh-CN" sz="20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484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altLang="zh-CN" sz="2000" b="1">
                <a:latin typeface="Times New Roman" panose="02020603050405020304" pitchFamily="18" charset="0"/>
                <a:cs typeface="Arial" panose="020B0604020202020204" pitchFamily="34" charset="0"/>
                <a:sym typeface="Arial" panose="020B0604020202020204" pitchFamily="34" charset="0"/>
              </a:rPr>
              <a:t>                Composition</a:t>
            </a:r>
          </a:p>
          <a:p>
            <a:pPr marL="0" indent="0">
              <a:buNone/>
              <a:defRPr/>
            </a:pPr>
            <a:endParaRPr lang="en-US" altLang="zh-CN" sz="2000" b="1">
              <a:latin typeface="Times New Roman" panose="02020603050405020304" pitchFamily="18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zh-CN" sz="2000" b="1">
                <a:latin typeface="Times New Roman" panose="02020603050405020304" pitchFamily="18" charset="0"/>
                <a:cs typeface="Arial" panose="020B0604020202020204" pitchFamily="34" charset="0"/>
                <a:sym typeface="Arial" panose="020B0604020202020204" pitchFamily="34" charset="0"/>
              </a:rPr>
              <a:t>                   Gastric Juice</a:t>
            </a:r>
          </a:p>
          <a:p>
            <a:pPr marL="0" indent="0">
              <a:buNone/>
              <a:defRPr/>
            </a:pPr>
            <a:endParaRPr lang="en-US" altLang="zh-CN" sz="2000" b="1">
              <a:latin typeface="Times New Roman" panose="02020603050405020304" pitchFamily="18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zh-CN" sz="2000" b="1">
                <a:latin typeface="Times New Roman" panose="02020603050405020304" pitchFamily="18" charset="0"/>
                <a:cs typeface="Arial" panose="020B0604020202020204" pitchFamily="34" charset="0"/>
              </a:rPr>
              <a:t>          </a:t>
            </a:r>
          </a:p>
          <a:p>
            <a:pPr marL="0" indent="0">
              <a:buNone/>
              <a:defRPr/>
            </a:pPr>
            <a:r>
              <a:rPr lang="en-US" altLang="zh-CN" sz="2000" b="1">
                <a:latin typeface="Times New Roman" panose="02020603050405020304" pitchFamily="18" charset="0"/>
                <a:cs typeface="Arial" panose="020B0604020202020204" pitchFamily="34" charset="0"/>
              </a:rPr>
              <a:t>          Water </a:t>
            </a: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  <a:sym typeface="Arial" panose="020B0604020202020204" pitchFamily="34" charset="0"/>
              </a:rPr>
              <a:t>99.5%   </a:t>
            </a:r>
            <a:r>
              <a:rPr lang="en-US" altLang="zh-CN" sz="2000" b="1">
                <a:latin typeface="Times New Roman" panose="02020603050405020304" pitchFamily="18" charset="0"/>
                <a:cs typeface="Arial" panose="020B0604020202020204" pitchFamily="34" charset="0"/>
                <a:sym typeface="Arial" panose="020B0604020202020204" pitchFamily="34" charset="0"/>
              </a:rPr>
              <a:t>solids</a:t>
            </a: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  <a:sym typeface="Arial" panose="020B0604020202020204" pitchFamily="34" charset="0"/>
              </a:rPr>
              <a:t>  0.5%</a:t>
            </a:r>
          </a:p>
          <a:p>
            <a:pPr marL="0" indent="0">
              <a:buNone/>
              <a:defRPr/>
            </a:pPr>
            <a:endParaRPr lang="en-US" altLang="zh-CN" sz="2000" b="1">
              <a:latin typeface="Times New Roman" panose="02020603050405020304" pitchFamily="18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US" altLang="zh-CN" sz="2000" b="1">
              <a:latin typeface="Times New Roman" panose="02020603050405020304" pitchFamily="18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  <a:sym typeface="Arial" panose="020B0604020202020204" pitchFamily="34" charset="0"/>
              </a:rPr>
              <a:t>                     organic           Inorganic </a:t>
            </a:r>
          </a:p>
          <a:p>
            <a:pPr marL="0" indent="0">
              <a:buNone/>
              <a:defRPr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  <a:sym typeface="Arial" panose="020B0604020202020204" pitchFamily="34" charset="0"/>
              </a:rPr>
              <a:t>                         </a:t>
            </a:r>
          </a:p>
          <a:p>
            <a:pPr marL="0" indent="0">
              <a:buNone/>
              <a:defRPr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  <a:sym typeface="Arial" panose="020B0604020202020204" pitchFamily="34" charset="0"/>
              </a:rPr>
              <a:t>Enzymes, mucus, Intrinsic factor</a:t>
            </a:r>
            <a:endParaRPr lang="en-US" altLang="zh-CN" sz="2000" b="1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defRPr/>
            </a:pPr>
            <a:endParaRPr lang="en-US" altLang="zh-CN" sz="2000"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7464425" y="3068638"/>
            <a:ext cx="317500" cy="754062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40688" y="2997201"/>
            <a:ext cx="660400" cy="754063"/>
          </a:xfrm>
          <a:prstGeom prst="straightConnector1">
            <a:avLst/>
          </a:prstGeom>
          <a:ln w="25400" cap="flat" cmpd="sng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9048751" y="4221163"/>
            <a:ext cx="390525" cy="647700"/>
          </a:xfrm>
          <a:prstGeom prst="straightConnector1">
            <a:avLst/>
          </a:prstGeom>
          <a:ln w="69850">
            <a:solidFill>
              <a:srgbClr val="00206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896226" y="4149726"/>
            <a:ext cx="682625" cy="792163"/>
          </a:xfrm>
          <a:prstGeom prst="straightConnector1">
            <a:avLst/>
          </a:prstGeom>
          <a:ln w="730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040689" y="5300664"/>
            <a:ext cx="28575" cy="388937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91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zh-CN" smtClean="0"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zh-CN" sz="2000" b="1">
                <a:latin typeface="Times New Roman" panose="02020603050405020304" pitchFamily="18" charset="0"/>
                <a:cs typeface="Arial" panose="020B0604020202020204" pitchFamily="34" charset="0"/>
              </a:rPr>
              <a:t>          Gastric enzymes</a:t>
            </a:r>
          </a:p>
          <a:p>
            <a:pPr marL="0" indent="0"/>
            <a:endParaRPr lang="en-US" altLang="zh-CN" sz="20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/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Pepsin- Proteolytic enzyme</a:t>
            </a:r>
          </a:p>
          <a:p>
            <a:pPr marL="0" indent="0"/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Rennin</a:t>
            </a:r>
          </a:p>
          <a:p>
            <a:pPr marL="0" indent="0"/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Gastric Lipase</a:t>
            </a:r>
          </a:p>
          <a:p>
            <a:pPr marL="0" indent="0"/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Gelatinase</a:t>
            </a:r>
          </a:p>
          <a:p>
            <a:pPr marL="0" indent="0"/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Urase</a:t>
            </a:r>
          </a:p>
        </p:txBody>
      </p:sp>
      <p:sp>
        <p:nvSpPr>
          <p:cNvPr id="14340" name="Content Placeholder 7"/>
          <p:cNvSpPr>
            <a:spLocks noGrp="1"/>
          </p:cNvSpPr>
          <p:nvPr>
            <p:ph sz="half" idx="4294967295"/>
          </p:nvPr>
        </p:nvSpPr>
        <p:spPr bwMode="auto">
          <a:xfrm>
            <a:off x="6635750" y="1600201"/>
            <a:ext cx="403225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zh-CN" smtClean="0">
                <a:cs typeface="Arial" panose="020B0604020202020204" pitchFamily="34" charset="0"/>
              </a:rPr>
              <a:t>        </a:t>
            </a:r>
            <a:r>
              <a:rPr lang="en-US" altLang="zh-CN" sz="2000" b="1">
                <a:latin typeface="Times New Roman" panose="02020603050405020304" pitchFamily="18" charset="0"/>
                <a:cs typeface="Arial" panose="020B0604020202020204" pitchFamily="34" charset="0"/>
              </a:rPr>
              <a:t>Inorganic solids</a:t>
            </a:r>
          </a:p>
          <a:p>
            <a:pPr marL="0" indent="0"/>
            <a:endParaRPr lang="en-US" altLang="zh-CN" sz="20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/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sodium</a:t>
            </a:r>
          </a:p>
          <a:p>
            <a:pPr marL="0" indent="0"/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calcium</a:t>
            </a:r>
          </a:p>
          <a:p>
            <a:pPr marL="0" indent="0"/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potassium</a:t>
            </a:r>
          </a:p>
          <a:p>
            <a:pPr marL="0" indent="0"/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chloride</a:t>
            </a:r>
          </a:p>
          <a:p>
            <a:pPr marL="0" indent="0"/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bicarbonate</a:t>
            </a:r>
          </a:p>
          <a:p>
            <a:pPr marL="0" indent="0"/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phosphate </a:t>
            </a:r>
          </a:p>
          <a:p>
            <a:pPr marL="0" indent="0"/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sulfate</a:t>
            </a:r>
          </a:p>
        </p:txBody>
      </p:sp>
    </p:spTree>
    <p:extLst>
      <p:ext uri="{BB962C8B-B14F-4D97-AF65-F5344CB8AC3E}">
        <p14:creationId xmlns:p14="http://schemas.microsoft.com/office/powerpoint/2010/main" val="29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Functions of Gastric Juice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buNone/>
            </a:pPr>
            <a:r>
              <a:rPr lang="en-US" altLang="zh-CN" b="1" smtClean="0">
                <a:cs typeface="Arial" panose="020B0604020202020204" pitchFamily="34" charset="0"/>
              </a:rPr>
              <a:t> </a:t>
            </a:r>
            <a:r>
              <a:rPr lang="en-US" altLang="zh-CN" sz="2000" b="1">
                <a:cs typeface="Arial" panose="020B0604020202020204" pitchFamily="34" charset="0"/>
              </a:rPr>
              <a:t>1</a:t>
            </a:r>
            <a:r>
              <a:rPr lang="en-US" altLang="zh-CN" b="1" smtClean="0">
                <a:cs typeface="Arial" panose="020B0604020202020204" pitchFamily="34" charset="0"/>
              </a:rPr>
              <a:t>.</a:t>
            </a:r>
            <a:r>
              <a:rPr lang="en-US" altLang="zh-CN" sz="2000" b="1">
                <a:latin typeface="Times New Roman" panose="02020603050405020304" pitchFamily="18" charset="0"/>
                <a:cs typeface="Arial" panose="020B0604020202020204" pitchFamily="34" charset="0"/>
              </a:rPr>
              <a:t>Digestive function</a:t>
            </a:r>
          </a:p>
          <a:p>
            <a:pPr marL="0" indent="0"/>
            <a:endParaRPr lang="en-US" altLang="zh-CN" sz="2000" b="1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                     Pepsin</a:t>
            </a:r>
          </a:p>
          <a:p>
            <a:pPr marL="0" indent="0">
              <a:buNone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   Proteins                      proteoses, peptones , polypeptides</a:t>
            </a:r>
          </a:p>
          <a:p>
            <a:pPr marL="0" indent="0">
              <a:buNone/>
            </a:pPr>
            <a:endParaRPr lang="en-US" altLang="zh-CN" sz="20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20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                  gastric lipase</a:t>
            </a:r>
          </a:p>
          <a:p>
            <a:pPr marL="0" indent="0">
              <a:buNone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   Lipids                              Fatty acids&amp; Glycerol</a:t>
            </a:r>
          </a:p>
          <a:p>
            <a:pPr marL="0" indent="0">
              <a:buNone/>
            </a:pPr>
            <a:endParaRPr lang="en-US" altLang="zh-CN" sz="20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   Gelatinase  acts on gelatin</a:t>
            </a:r>
          </a:p>
          <a:p>
            <a:pPr marL="0" indent="0">
              <a:buNone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   Urase   acts on urea produces ammonia</a:t>
            </a:r>
          </a:p>
          <a:p>
            <a:pPr marL="0" indent="0">
              <a:buNone/>
            </a:pPr>
            <a:endParaRPr lang="en-US" altLang="zh-CN" sz="20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20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20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413125" y="3141664"/>
            <a:ext cx="750888" cy="71437"/>
          </a:xfrm>
          <a:prstGeom prst="rightArrow">
            <a:avLst/>
          </a:prstGeom>
          <a:ln w="104775">
            <a:solidFill>
              <a:srgbClr val="00B050">
                <a:alpha val="7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321051" y="4581525"/>
            <a:ext cx="936625" cy="76200"/>
          </a:xfrm>
          <a:prstGeom prst="rightArrow">
            <a:avLst>
              <a:gd name="adj1" fmla="val 79831"/>
              <a:gd name="adj2" fmla="val 50000"/>
            </a:avLst>
          </a:prstGeom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86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 noChangeArrowheads="1"/>
          </p:cNvSpPr>
          <p:nvPr>
            <p:ph idx="1"/>
          </p:nvPr>
        </p:nvSpPr>
        <p:spPr bwMode="auto">
          <a:xfrm>
            <a:off x="1981200" y="477839"/>
            <a:ext cx="8229600" cy="56483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US" altLang="zh-CN" sz="2000" b="1">
                <a:latin typeface="Times New Roman" panose="02020603050405020304" pitchFamily="18" charset="0"/>
                <a:cs typeface="Arial" panose="020B0604020202020204" pitchFamily="34" charset="0"/>
              </a:rPr>
              <a:t>Hemopoietic function</a:t>
            </a: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 - Intrinsic factor helps in the absorption of Vitamin B12. Deficiency leads to Pernicious anemia</a:t>
            </a:r>
          </a:p>
          <a:p>
            <a:pPr marL="0" indent="0">
              <a:buNone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3.</a:t>
            </a:r>
            <a:r>
              <a:rPr lang="en-US" altLang="zh-CN" sz="2000" b="1">
                <a:latin typeface="Times New Roman" panose="02020603050405020304" pitchFamily="18" charset="0"/>
                <a:cs typeface="Arial" panose="020B0604020202020204" pitchFamily="34" charset="0"/>
              </a:rPr>
              <a:t>Protective function </a:t>
            </a: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  - mucus lubricates the gastric mucosa , protect from irritation </a:t>
            </a:r>
          </a:p>
          <a:p>
            <a:pPr marL="0" indent="0">
              <a:buNone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-prevents the digestive action of pepsin on the wall of the stomach </a:t>
            </a:r>
          </a:p>
          <a:p>
            <a:pPr marL="0" indent="0">
              <a:buNone/>
            </a:pPr>
            <a:endParaRPr lang="en-US" altLang="zh-CN" sz="20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-acid combining power, mucus protects the gastric mucosa from Hcl</a:t>
            </a:r>
          </a:p>
          <a:p>
            <a:pPr marL="0" indent="0">
              <a:buNone/>
            </a:pPr>
            <a:endParaRPr lang="en-US" altLang="zh-CN" sz="20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altLang="zh-CN" sz="2000" b="1">
                <a:latin typeface="Times New Roman" panose="02020603050405020304" pitchFamily="18" charset="0"/>
                <a:cs typeface="Arial" panose="020B0604020202020204" pitchFamily="34" charset="0"/>
              </a:rPr>
              <a:t>.Functions of Hcl</a:t>
            </a:r>
            <a:endParaRPr lang="en-US" altLang="zh-CN" sz="20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-actvates pepsinogen to pepsin</a:t>
            </a:r>
          </a:p>
          <a:p>
            <a:pPr marL="0" indent="0">
              <a:buNone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-bacteriolytic action</a:t>
            </a:r>
          </a:p>
          <a:p>
            <a:pPr marL="0" indent="0">
              <a:buNone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-acidity of the chyme causes release of hormones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secretin &amp; cholecystokinin</a:t>
            </a:r>
          </a:p>
          <a:p>
            <a:pPr marL="0" indent="0">
              <a:buNone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-medium for the cation of enzymes</a:t>
            </a:r>
          </a:p>
        </p:txBody>
      </p:sp>
    </p:spTree>
    <p:extLst>
      <p:ext uri="{BB962C8B-B14F-4D97-AF65-F5344CB8AC3E}">
        <p14:creationId xmlns:p14="http://schemas.microsoft.com/office/powerpoint/2010/main" val="17746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sz="105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050" dirty="0"/>
              <a:t>reference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sz="1050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sz="105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050" dirty="0"/>
              <a:t>2001  Benjamin Cummings an imprint of </a:t>
            </a:r>
            <a:r>
              <a:rPr lang="en-US" sz="1050" dirty="0" err="1"/>
              <a:t>Addisons</a:t>
            </a:r>
            <a:r>
              <a:rPr lang="en-US" sz="1050" dirty="0"/>
              <a:t> Wesley Longmans Inc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050" dirty="0">
                <a:hlinkClick r:id="rId2"/>
              </a:rPr>
              <a:t>https://www.slideserve.com/orly/animal-nutrition</a:t>
            </a:r>
            <a:endParaRPr lang="en-US" sz="105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050" dirty="0">
                <a:hlinkClick r:id="rId3"/>
              </a:rPr>
              <a:t>https://courses.lumenlearning.com/suny-ap2/chapter/the-stomach/</a:t>
            </a:r>
            <a:endParaRPr lang="en-US" sz="105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sz="105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sz="105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sz="105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sz="105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050" dirty="0"/>
              <a:t>  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sz="105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sz="105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sz="105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sz="105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sz="105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sz="105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sz="105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050" dirty="0"/>
              <a:t>                                                                        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val="264810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STOMACH</a:t>
            </a:r>
          </a:p>
        </p:txBody>
      </p:sp>
      <p:sp>
        <p:nvSpPr>
          <p:cNvPr id="3075" name="Content Placeholder 5"/>
          <p:cNvSpPr>
            <a:spLocks noGrp="1" noChangeArrowheads="1"/>
          </p:cNvSpPr>
          <p:nvPr>
            <p:ph sz="half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Hollow organ situated just below the diaphragm on the left side in the abdominal cavity.</a:t>
            </a:r>
          </a:p>
          <a:p>
            <a:endParaRPr lang="en-US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volume  at empty  -50ml</a:t>
            </a:r>
          </a:p>
          <a:p>
            <a:endParaRPr lang="en-US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expand upto 1-1.5 litres of solids and liquids.</a:t>
            </a:r>
          </a:p>
          <a:p>
            <a:endParaRPr lang="en-US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1800">
              <a:cs typeface="Arial" panose="020B0604020202020204" pitchFamily="34" charset="0"/>
            </a:endParaRPr>
          </a:p>
        </p:txBody>
      </p:sp>
      <p:pic>
        <p:nvPicPr>
          <p:cNvPr id="3076" name="Picture 5" descr="stomach | Definition, Function, Structure, Diagram, &amp; Facts | Britann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1989138"/>
            <a:ext cx="37147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93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llustration showing the body of the stomach, fundus, cardia, pylorus and antr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0" y="1628775"/>
            <a:ext cx="5651500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Parts of the stomach</a:t>
            </a:r>
          </a:p>
        </p:txBody>
      </p:sp>
      <p:sp>
        <p:nvSpPr>
          <p:cNvPr id="4100" name="Content Placeholder 8"/>
          <p:cNvSpPr>
            <a:spLocks noGrp="1"/>
          </p:cNvSpPr>
          <p:nvPr>
            <p:ph sz="half" idx="1"/>
          </p:nvPr>
        </p:nvSpPr>
        <p:spPr bwMode="auto">
          <a:xfrm>
            <a:off x="1703389" y="1600201"/>
            <a:ext cx="3455987" cy="45259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lvl="1" indent="0">
              <a:buNone/>
            </a:pPr>
            <a:r>
              <a:rPr lang="en-US" altLang="zh-CN" smtClean="0">
                <a:latin typeface="Times New Roman" panose="02020603050405020304" pitchFamily="18" charset="0"/>
                <a:cs typeface="Arial" panose="020B0604020202020204" pitchFamily="34" charset="0"/>
              </a:rPr>
              <a:t>Cardiac region</a:t>
            </a:r>
          </a:p>
          <a:p>
            <a:pPr marL="457200" lvl="1" indent="0">
              <a:buNone/>
            </a:pPr>
            <a:r>
              <a:rPr lang="en-US" altLang="zh-CN" smtClean="0">
                <a:latin typeface="Times New Roman" panose="02020603050405020304" pitchFamily="18" charset="0"/>
                <a:cs typeface="Arial" panose="020B0604020202020204" pitchFamily="34" charset="0"/>
              </a:rPr>
              <a:t>Fundus</a:t>
            </a:r>
          </a:p>
          <a:p>
            <a:pPr marL="457200" lvl="1" indent="0">
              <a:buNone/>
            </a:pPr>
            <a:r>
              <a:rPr lang="en-US" altLang="zh-CN" smtClean="0">
                <a:latin typeface="Times New Roman" panose="02020603050405020304" pitchFamily="18" charset="0"/>
                <a:cs typeface="Arial" panose="020B0604020202020204" pitchFamily="34" charset="0"/>
              </a:rPr>
              <a:t>Body or Corpus</a:t>
            </a:r>
          </a:p>
          <a:p>
            <a:pPr marL="457200" lvl="1" indent="0">
              <a:buNone/>
            </a:pPr>
            <a:r>
              <a:rPr lang="en-US" altLang="zh-CN" smtClean="0">
                <a:latin typeface="Times New Roman" panose="02020603050405020304" pitchFamily="18" charset="0"/>
                <a:cs typeface="Arial" panose="020B0604020202020204" pitchFamily="34" charset="0"/>
              </a:rPr>
              <a:t>Pyloric</a:t>
            </a:r>
          </a:p>
          <a:p>
            <a:endParaRPr lang="en-US" altLang="en-US" smtClean="0"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27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  <a:cs typeface="Arial" panose="020B0604020202020204" pitchFamily="34" charset="0"/>
              </a:rPr>
              <a:t>Structure of wall of stomach</a:t>
            </a:r>
            <a:endParaRPr lang="en-US" altLang="en-US" smtClean="0"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123" name="Content Placeholder 4"/>
          <p:cNvSpPr>
            <a:spLocks noGrp="1"/>
          </p:cNvSpPr>
          <p:nvPr>
            <p:ph sz="half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Outer serous layer</a:t>
            </a:r>
          </a:p>
          <a:p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Muscular coat</a:t>
            </a:r>
          </a:p>
          <a:p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Submucus  layer</a:t>
            </a:r>
          </a:p>
          <a:p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Inner mucus layer </a:t>
            </a:r>
          </a:p>
          <a:p>
            <a:endParaRPr lang="en-US" altLang="en-US" smtClean="0">
              <a:latin typeface="Copperplate Gothic Bold" panose="020E07050202060204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sz="half" idx="2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pic>
        <p:nvPicPr>
          <p:cNvPr id="5125" name="Picture 2" descr="CH23 Stomach Histology &amp; Physi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44676"/>
            <a:ext cx="58674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416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  <a:cs typeface="Arial" panose="020B0604020202020204" pitchFamily="34" charset="0"/>
              </a:rPr>
              <a:t>Classification of glands of stomach</a:t>
            </a:r>
          </a:p>
        </p:txBody>
      </p:sp>
      <p:sp>
        <p:nvSpPr>
          <p:cNvPr id="6147" name="Content Placeholder 2"/>
          <p:cNvSpPr>
            <a:spLocks noGrp="1" noChangeArrowheads="1"/>
          </p:cNvSpPr>
          <p:nvPr>
            <p:ph sz="half" idx="1"/>
          </p:nvPr>
        </p:nvSpPr>
        <p:spPr bwMode="auto">
          <a:xfrm>
            <a:off x="1524000" y="1600201"/>
            <a:ext cx="4211638" cy="45259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Fundus glands- in fundus &amp; body of stomach</a:t>
            </a:r>
          </a:p>
          <a:p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Pyloric glands-pyloric part of stomach</a:t>
            </a:r>
          </a:p>
          <a:p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</a:rPr>
              <a:t>Cardiac glands-cardiac region of stomach</a:t>
            </a:r>
          </a:p>
        </p:txBody>
      </p:sp>
      <p:pic>
        <p:nvPicPr>
          <p:cNvPr id="6148" name="Picture 6" descr="The Esophagus and Stomach - The Path of Food Through the Animal Body -  Animal Life - THE LIVING WORLD | Stomach, Body, Gland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00" y="1844676"/>
            <a:ext cx="5003800" cy="5013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64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 noChangeArrowheads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zh-CN" b="1" smtClean="0">
                <a:ea typeface="SimSun" pitchFamily="2" charset="-122"/>
                <a:cs typeface="Arial" charset="0"/>
                <a:sym typeface="Arial" charset="0"/>
              </a:rPr>
              <a:t/>
            </a:r>
            <a:br>
              <a:rPr lang="en-US" altLang="zh-CN" b="1" smtClean="0">
                <a:ea typeface="SimSun" pitchFamily="2" charset="-122"/>
                <a:cs typeface="Arial" charset="0"/>
                <a:sym typeface="Arial" charset="0"/>
              </a:rPr>
            </a:br>
            <a:r>
              <a:rPr lang="en-US" altLang="zh-CN" b="1" smtClean="0">
                <a:ea typeface="SimSun" pitchFamily="2" charset="-122"/>
                <a:cs typeface="Arial" charset="0"/>
                <a:sym typeface="Arial" charset="0"/>
              </a:rPr>
              <a:t/>
            </a:r>
            <a:br>
              <a:rPr lang="en-US" altLang="zh-CN" b="1" smtClean="0">
                <a:ea typeface="SimSun" pitchFamily="2" charset="-122"/>
                <a:cs typeface="Arial" charset="0"/>
                <a:sym typeface="Arial" charset="0"/>
              </a:rPr>
            </a:br>
            <a:r>
              <a:rPr lang="en-US" altLang="zh-CN" b="1" smtClean="0">
                <a:ea typeface="SimSun" pitchFamily="2" charset="-122"/>
                <a:cs typeface="Arial" charset="0"/>
                <a:sym typeface="Arial" charset="0"/>
              </a:rPr>
              <a:t>Structure of Gastric glands</a:t>
            </a:r>
            <a:r>
              <a:rPr lang="en-US" altLang="zh-CN" b="1" smtClean="0">
                <a:ea typeface="SimSun" pitchFamily="2" charset="-122"/>
                <a:cs typeface="Arial" charset="0"/>
              </a:rPr>
              <a:t/>
            </a:r>
            <a:br>
              <a:rPr lang="en-US" altLang="zh-CN" b="1" smtClean="0">
                <a:ea typeface="SimSun" pitchFamily="2" charset="-122"/>
                <a:cs typeface="Arial" charset="0"/>
              </a:rPr>
            </a:br>
            <a:r>
              <a:rPr lang="en-US" altLang="zh-CN" smtClean="0">
                <a:ea typeface="SimSun" pitchFamily="2" charset="-122"/>
                <a:cs typeface="Arial" charset="0"/>
              </a:rPr>
              <a:t/>
            </a:r>
            <a:br>
              <a:rPr lang="en-US" altLang="zh-CN" smtClean="0">
                <a:ea typeface="SimSun" pitchFamily="2" charset="-122"/>
                <a:cs typeface="Arial" charset="0"/>
              </a:rPr>
            </a:br>
            <a:endParaRPr lang="en-US" altLang="zh-CN" smtClean="0">
              <a:ea typeface="SimSun" pitchFamily="2" charset="-122"/>
              <a:cs typeface="Arial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sz="half" idx="4294967295"/>
          </p:nvPr>
        </p:nvSpPr>
        <p:spPr bwMode="auto">
          <a:xfrm>
            <a:off x="1524000" y="1600201"/>
            <a:ext cx="403225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  <a:sym typeface="Arial" panose="020B0604020202020204" pitchFamily="34" charset="0"/>
              </a:rPr>
              <a:t>Chief cells/pepsinogen cells- secrete pepsinogen, rennin, gelatinase</a:t>
            </a:r>
            <a:endParaRPr lang="en-US" altLang="zh-CN" sz="20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altLang="zh-CN" sz="20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  <a:sym typeface="Arial" panose="020B0604020202020204" pitchFamily="34" charset="0"/>
              </a:rPr>
              <a:t>Parietal cells/oxyntic cells-secrete Hcl, Intrinsic factor of Castle</a:t>
            </a:r>
            <a:endParaRPr lang="en-US" altLang="zh-CN" sz="20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  <a:sym typeface="Arial" panose="020B0604020202020204" pitchFamily="34" charset="0"/>
              </a:rPr>
              <a:t>      - presence of Canaliculi</a:t>
            </a:r>
            <a:endParaRPr lang="en-US" altLang="zh-CN" sz="20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  <a:sym typeface="Arial" panose="020B0604020202020204" pitchFamily="34" charset="0"/>
              </a:rPr>
              <a:t>empty their secretions into the lumen of the gland through these canaliculi</a:t>
            </a:r>
          </a:p>
          <a:p>
            <a:pPr>
              <a:buFontTx/>
              <a:buNone/>
            </a:pPr>
            <a:endParaRPr lang="en-US" altLang="zh-CN" sz="2000">
              <a:latin typeface="Times New Roman" panose="02020603050405020304" pitchFamily="18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en-US" altLang="zh-CN" sz="2000">
                <a:latin typeface="Times New Roman" panose="02020603050405020304" pitchFamily="18" charset="0"/>
                <a:cs typeface="Arial" panose="020B0604020202020204" pitchFamily="34" charset="0"/>
                <a:sym typeface="Arial" panose="020B0604020202020204" pitchFamily="34" charset="0"/>
              </a:rPr>
              <a:t>Mucus neck cells secrete  mucin</a:t>
            </a:r>
          </a:p>
          <a:p>
            <a:pPr>
              <a:buFontTx/>
              <a:buNone/>
            </a:pPr>
            <a:endParaRPr lang="en-US" altLang="zh-CN" sz="20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altLang="zh-CN" sz="2000">
              <a:cs typeface="Arial" panose="020B0604020202020204" pitchFamily="34" charset="0"/>
            </a:endParaRPr>
          </a:p>
        </p:txBody>
      </p:sp>
      <p:pic>
        <p:nvPicPr>
          <p:cNvPr id="7172" name="Picture 6" descr="Gastric Pits And Gastric Gland Sectional Anato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1417638"/>
            <a:ext cx="5219700" cy="544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71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Gastric pits</a:t>
            </a:r>
          </a:p>
        </p:txBody>
      </p:sp>
      <p:pic>
        <p:nvPicPr>
          <p:cNvPr id="8195" name="Picture 2" descr="PPT - Animal Nutrition PowerPoint Presentation, free download - ID:7366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" t="3993"/>
          <a:stretch>
            <a:fillRect/>
          </a:stretch>
        </p:blipFill>
        <p:spPr bwMode="auto">
          <a:xfrm>
            <a:off x="1524000" y="1773239"/>
            <a:ext cx="9144000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102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1981200" y="260350"/>
            <a:ext cx="8305800" cy="444500"/>
          </a:xfrm>
          <a:ln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/>
              <a:t>Functions of gastric glands</a:t>
            </a:r>
            <a:endParaRPr lang="en-US" dirty="0"/>
          </a:p>
        </p:txBody>
      </p:sp>
      <p:pic>
        <p:nvPicPr>
          <p:cNvPr id="9219" name="Picture 2" descr="CH23 Stomach Histology &amp; Physi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81076"/>
            <a:ext cx="9144000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725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981200" y="476251"/>
            <a:ext cx="8305800" cy="1008063"/>
          </a:xfrm>
        </p:spPr>
        <p:txBody>
          <a:bodyPr/>
          <a:lstStyle/>
          <a:p>
            <a:r>
              <a:rPr lang="en-US" altLang="en-US" smtClean="0"/>
              <a:t>Mechanism of secretion of HCL</a:t>
            </a:r>
          </a:p>
        </p:txBody>
      </p:sp>
      <p:pic>
        <p:nvPicPr>
          <p:cNvPr id="10243" name="Picture 2" descr="Biology (b) _ Ch41 | Human anatomy and physiology, Anatomy and physiology,  Bi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" t="4309"/>
          <a:stretch>
            <a:fillRect/>
          </a:stretch>
        </p:blipFill>
        <p:spPr bwMode="auto">
          <a:xfrm>
            <a:off x="1992313" y="1557338"/>
            <a:ext cx="8424862" cy="530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07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Widescreen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SimSun</vt:lpstr>
      <vt:lpstr>Arial</vt:lpstr>
      <vt:lpstr>Calibri</vt:lpstr>
      <vt:lpstr>Calibri Light</vt:lpstr>
      <vt:lpstr>Copperplate Gothic Bold</vt:lpstr>
      <vt:lpstr>等线</vt:lpstr>
      <vt:lpstr>Times New Roman</vt:lpstr>
      <vt:lpstr>Wingdings 2</vt:lpstr>
      <vt:lpstr>Office Theme</vt:lpstr>
      <vt:lpstr>STOMACH </vt:lpstr>
      <vt:lpstr>STOMACH</vt:lpstr>
      <vt:lpstr>Parts of the stomach</vt:lpstr>
      <vt:lpstr>Structure of wall of stomach</vt:lpstr>
      <vt:lpstr>Classification of glands of stomach</vt:lpstr>
      <vt:lpstr>  Structure of Gastric glands  </vt:lpstr>
      <vt:lpstr>Gastric pits</vt:lpstr>
      <vt:lpstr>Functions of gastric glands</vt:lpstr>
      <vt:lpstr>Mechanism of secretion of HCL</vt:lpstr>
      <vt:lpstr>PowerPoint Presentation</vt:lpstr>
      <vt:lpstr>Functions of stomach</vt:lpstr>
      <vt:lpstr>properties &amp; composition</vt:lpstr>
      <vt:lpstr>PowerPoint Presentation</vt:lpstr>
      <vt:lpstr>Functions of Gastric Juice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STOMACH </dc:title>
  <dc:creator>Lib Lab One</dc:creator>
  <cp:lastModifiedBy>Lib Lab One</cp:lastModifiedBy>
  <cp:revision>1</cp:revision>
  <dcterms:created xsi:type="dcterms:W3CDTF">2020-11-24T11:04:48Z</dcterms:created>
  <dcterms:modified xsi:type="dcterms:W3CDTF">2020-11-24T11:05:02Z</dcterms:modified>
</cp:coreProperties>
</file>